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9" r:id="rId14"/>
    <p:sldId id="272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B2866-3025-465E-809D-F37EFC1538F5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CFB45-964B-4997-BF12-3C2133E73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B2866-3025-465E-809D-F37EFC1538F5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CFB45-964B-4997-BF12-3C2133E73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B2866-3025-465E-809D-F37EFC1538F5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CFB45-964B-4997-BF12-3C2133E73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B2866-3025-465E-809D-F37EFC1538F5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CFB45-964B-4997-BF12-3C2133E73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B2866-3025-465E-809D-F37EFC1538F5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CFB45-964B-4997-BF12-3C2133E73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B2866-3025-465E-809D-F37EFC1538F5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CFB45-964B-4997-BF12-3C2133E73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B2866-3025-465E-809D-F37EFC1538F5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CFB45-964B-4997-BF12-3C2133E73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B2866-3025-465E-809D-F37EFC1538F5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CFB45-964B-4997-BF12-3C2133E73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B2866-3025-465E-809D-F37EFC1538F5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CFB45-964B-4997-BF12-3C2133E73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B2866-3025-465E-809D-F37EFC1538F5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CFB45-964B-4997-BF12-3C2133E73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B2866-3025-465E-809D-F37EFC1538F5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05CFB45-964B-4997-BF12-3C2133E73D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3B2866-3025-465E-809D-F37EFC1538F5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5CFB45-964B-4997-BF12-3C2133E73D6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7560840" cy="2952328"/>
          </a:xfrm>
        </p:spPr>
        <p:txBody>
          <a:bodyPr>
            <a:normAutofit/>
          </a:bodyPr>
          <a:lstStyle/>
          <a:p>
            <a:r>
              <a:rPr lang="ru-RU" dirty="0" smtClean="0"/>
              <a:t>Осознанный выбор профессии. Экономист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064" y="3933056"/>
            <a:ext cx="3635896" cy="2420888"/>
          </a:xfrm>
        </p:spPr>
        <p:txBody>
          <a:bodyPr>
            <a:normAutofit fontScale="92500" lnSpcReduction="10000"/>
          </a:bodyPr>
          <a:lstStyle/>
          <a:p>
            <a:r>
              <a:rPr lang="ru-RU" sz="2200" dirty="0" smtClean="0"/>
              <a:t>Работу выполнил:</a:t>
            </a:r>
          </a:p>
          <a:p>
            <a:r>
              <a:rPr lang="ru-RU" dirty="0" smtClean="0"/>
              <a:t>Учащийся 11 б класса</a:t>
            </a:r>
          </a:p>
          <a:p>
            <a:r>
              <a:rPr lang="ru-RU" dirty="0" smtClean="0"/>
              <a:t>МБОУГ №1   </a:t>
            </a:r>
          </a:p>
          <a:p>
            <a:r>
              <a:rPr lang="ru-RU" dirty="0" smtClean="0"/>
              <a:t>г. Светлограда Ставропольского края</a:t>
            </a:r>
          </a:p>
          <a:p>
            <a:r>
              <a:rPr lang="ru-RU" b="1" dirty="0" smtClean="0"/>
              <a:t>Терещенко Иван</a:t>
            </a:r>
            <a:endParaRPr lang="ru-RU" b="1" dirty="0"/>
          </a:p>
        </p:txBody>
      </p:sp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2963" y="3520082"/>
            <a:ext cx="3975061" cy="264522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Важные качества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rmAutofit fontScale="85000" lnSpcReduction="20000"/>
          </a:bodyPr>
          <a:lstStyle/>
          <a:p>
            <a:r>
              <a:rPr lang="ru-RU" sz="3200" b="1" dirty="0" smtClean="0"/>
              <a:t>Высокая интеллектуальная работоспособность, </a:t>
            </a:r>
          </a:p>
          <a:p>
            <a:r>
              <a:rPr lang="ru-RU" sz="3200" b="1" dirty="0" smtClean="0"/>
              <a:t>развитая логическая память, </a:t>
            </a:r>
          </a:p>
          <a:p>
            <a:r>
              <a:rPr lang="ru-RU" sz="3200" b="1" dirty="0" smtClean="0"/>
              <a:t>высокая концентрация,</a:t>
            </a:r>
          </a:p>
          <a:p>
            <a:r>
              <a:rPr lang="ru-RU" sz="3200" b="1" dirty="0" smtClean="0"/>
              <a:t> умение работать с большими объемами информации, </a:t>
            </a:r>
          </a:p>
          <a:p>
            <a:r>
              <a:rPr lang="ru-RU" sz="3200" b="1" dirty="0" smtClean="0"/>
              <a:t>умение грамотно изложить и доказать свою точку зрения (устно и письменно), </a:t>
            </a:r>
          </a:p>
          <a:p>
            <a:r>
              <a:rPr lang="ru-RU" sz="3200" b="1" dirty="0" smtClean="0"/>
              <a:t>ответственность,</a:t>
            </a:r>
          </a:p>
          <a:p>
            <a:r>
              <a:rPr lang="ru-RU" sz="3200" b="1" dirty="0" smtClean="0"/>
              <a:t> организованность, </a:t>
            </a:r>
          </a:p>
          <a:p>
            <a:r>
              <a:rPr lang="ru-RU" sz="3200" b="1" dirty="0" smtClean="0"/>
              <a:t>уверенность в себе</a:t>
            </a:r>
          </a:p>
          <a:p>
            <a:r>
              <a:rPr lang="ru-RU" sz="3200" b="1" dirty="0" smtClean="0"/>
              <a:t>активная жизненная позиция,</a:t>
            </a:r>
          </a:p>
          <a:p>
            <a:r>
              <a:rPr lang="ru-RU" sz="3200" b="1" dirty="0" smtClean="0"/>
              <a:t> склонность к исследовательским видам деятельнос</a:t>
            </a:r>
            <a:r>
              <a:rPr lang="ru-RU" b="1" dirty="0" smtClean="0"/>
              <a:t>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004-004-Karbonovye-kisloty-eto-organicheskie-veschestva-soderzhaschie-odnu-il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3143248"/>
            <a:ext cx="2643174" cy="307183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7161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Где учат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Специальность «Экономист» есть почти во всех ВУЗах; даже в тех, которые к экономике не имеют никакого отношения.</a:t>
            </a:r>
            <a:br>
              <a:rPr lang="ru-RU" b="1" dirty="0" smtClean="0"/>
            </a:br>
            <a:r>
              <a:rPr lang="ru-RU" b="1" dirty="0" smtClean="0"/>
              <a:t>Экономические факультеты отраслевых ВУЗов:</a:t>
            </a:r>
          </a:p>
          <a:p>
            <a:pPr lvl="0"/>
            <a:r>
              <a:rPr lang="ru-RU" b="1" dirty="0" smtClean="0"/>
              <a:t>Государственная академия управления. </a:t>
            </a:r>
          </a:p>
          <a:p>
            <a:pPr lvl="0"/>
            <a:r>
              <a:rPr lang="ru-RU" b="1" dirty="0" smtClean="0"/>
              <a:t>Московский экономико-статистический институт. </a:t>
            </a:r>
          </a:p>
          <a:p>
            <a:pPr lvl="0"/>
            <a:r>
              <a:rPr lang="ru-RU" b="1" dirty="0" smtClean="0"/>
              <a:t>Российская экономическая академия. </a:t>
            </a:r>
          </a:p>
          <a:p>
            <a:pPr lvl="0"/>
            <a:r>
              <a:rPr lang="ru-RU" b="1" dirty="0" smtClean="0"/>
              <a:t>Финансовая академия при Правительстве Российской Федерации. </a:t>
            </a:r>
          </a:p>
          <a:p>
            <a:pPr lvl="0"/>
            <a:r>
              <a:rPr lang="ru-RU" b="1" dirty="0" smtClean="0"/>
              <a:t>Московский государственный университет </a:t>
            </a:r>
          </a:p>
          <a:p>
            <a:pPr lvl="0"/>
            <a:r>
              <a:rPr lang="ru-RU" b="1" dirty="0" smtClean="0"/>
              <a:t>Высшая школа экономики </a:t>
            </a:r>
          </a:p>
          <a:p>
            <a:pPr lvl="0"/>
            <a:r>
              <a:rPr lang="ru-RU" b="1" dirty="0" smtClean="0"/>
              <a:t>Российская экономическая академия имени Г.В. Плеханова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0002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/>
              <a:t>Оплата труда.</a:t>
            </a:r>
            <a:br>
              <a:rPr lang="ru-RU" sz="4400" b="1" dirty="0" smtClean="0"/>
            </a:br>
            <a:r>
              <a:rPr lang="ru-RU" sz="4400" b="1" dirty="0" smtClean="0"/>
              <a:t>Ступеньки карьеры и перспективы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Зарплата начинающего экономиста в Москве 700—1000$, средний доход экономиста с опытом работы 2-3 года 1500-1800$. Наиболее высокие зарплаты в сферах банковского дела, торговли, строительства.</a:t>
            </a:r>
          </a:p>
          <a:p>
            <a:r>
              <a:rPr lang="ru-RU" b="1" dirty="0" smtClean="0"/>
              <a:t>Начинающему экономисту для получения обширного опыта лучше начать трудовую деятельность на небольшом предприятии. Здесь он быстро познакомится с реальным положением дел в российской экономике и организации, в частности. С первых дней ему придется решать целый комплекс проблем, а не работать в одном направлении. </a:t>
            </a:r>
            <a:endParaRPr lang="ru-RU" b="1" dirty="0" smtClean="0"/>
          </a:p>
          <a:p>
            <a:r>
              <a:rPr lang="ru-RU" b="1" dirty="0" smtClean="0"/>
              <a:t>Карьерный </a:t>
            </a:r>
            <a:r>
              <a:rPr lang="ru-RU" b="1" dirty="0" smtClean="0"/>
              <a:t>рост экономиста заключается в достижении должности главного экономиста, а впоследствии, и финансового директора при условии высокого уровня развития управленческих компетенций.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7161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Какие есть еще профессии связанные с экономикой 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/>
              <a:t>Профессия экономист бухгалтер</a:t>
            </a:r>
          </a:p>
          <a:p>
            <a:r>
              <a:rPr lang="ru-RU" sz="3600" b="1" dirty="0" smtClean="0"/>
              <a:t>Профессия инженер экономист</a:t>
            </a:r>
          </a:p>
          <a:p>
            <a:r>
              <a:rPr lang="ru-RU" sz="3600" b="1" dirty="0" smtClean="0"/>
              <a:t>Профессия менеджер экономист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/>
              <a:t>Выдающиеся русские экономисты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935480"/>
            <a:ext cx="2520280" cy="438912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Кондратьев Николай Дмитриевич </a:t>
            </a:r>
          </a:p>
          <a:p>
            <a:pPr algn="ctr">
              <a:buNone/>
            </a:pPr>
            <a:r>
              <a:rPr lang="ru-RU" b="1" dirty="0" smtClean="0"/>
              <a:t>(1892 – 1938)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kondratje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77072"/>
            <a:ext cx="1905000" cy="25527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59832" y="1844824"/>
            <a:ext cx="230425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 err="1" smtClean="0"/>
              <a:t>Туган-Барановский</a:t>
            </a:r>
            <a:r>
              <a:rPr lang="ru-RU" sz="2600" b="1" dirty="0" smtClean="0"/>
              <a:t> Михаил Иванович</a:t>
            </a:r>
          </a:p>
          <a:p>
            <a:pPr algn="ctr"/>
            <a:r>
              <a:rPr lang="ru-RU" sz="2600" b="1" dirty="0" smtClean="0"/>
              <a:t>(1865 – 1919)</a:t>
            </a:r>
            <a:endParaRPr lang="ru-RU" sz="2600" dirty="0"/>
          </a:p>
        </p:txBody>
      </p:sp>
      <p:pic>
        <p:nvPicPr>
          <p:cNvPr id="6" name="Рисунок 5" descr="tugan_baranovsk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3933056"/>
            <a:ext cx="1905000" cy="2641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12160" y="1916832"/>
            <a:ext cx="230425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 smtClean="0"/>
              <a:t>Слуцкий Евгений Евгеньевич</a:t>
            </a:r>
          </a:p>
          <a:p>
            <a:pPr algn="ctr"/>
            <a:r>
              <a:rPr lang="ru-RU" sz="2600" b="1" dirty="0" smtClean="0"/>
              <a:t>(1880 – 1948)</a:t>
            </a:r>
            <a:endParaRPr lang="ru-RU" sz="2600" dirty="0"/>
          </a:p>
        </p:txBody>
      </p:sp>
      <p:pic>
        <p:nvPicPr>
          <p:cNvPr id="8" name="Рисунок 7" descr="slutsk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28183" y="3933056"/>
            <a:ext cx="2136501" cy="259228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404664"/>
            <a:ext cx="6876256" cy="1216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6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</a:rPr>
              <a:t>Источники информации</a:t>
            </a:r>
            <a:endParaRPr lang="ru-RU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ln>
                  <a:solidFill>
                    <a:schemeClr val="bg1"/>
                  </a:solidFill>
                </a:ln>
              </a:rPr>
              <a:t>Кто такие экономисты?</a:t>
            </a:r>
            <a:r>
              <a:rPr lang="ru-RU" i="1" dirty="0" smtClean="0">
                <a:ln>
                  <a:solidFill>
                    <a:schemeClr val="bg1"/>
                  </a:solidFill>
                </a:ln>
              </a:rPr>
              <a:t/>
            </a:r>
            <a:br>
              <a:rPr lang="ru-RU" i="1" dirty="0" smtClean="0">
                <a:ln>
                  <a:solidFill>
                    <a:schemeClr val="bg1"/>
                  </a:solidFill>
                </a:ln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ru-RU" b="1" i="1" dirty="0" smtClean="0">
                <a:ln>
                  <a:solidFill>
                    <a:schemeClr val="bg1"/>
                  </a:solidFill>
                </a:ln>
              </a:rPr>
              <a:t>Обобщенно говоря, экономисты – специалисты, отвечающие за эффективность экономической деятельности предприятия или организации. </a:t>
            </a:r>
          </a:p>
          <a:p>
            <a:pPr fontAlgn="base">
              <a:buNone/>
            </a:pPr>
            <a:r>
              <a:rPr lang="ru-RU" b="1" i="1" dirty="0" smtClean="0">
                <a:ln>
                  <a:solidFill>
                    <a:schemeClr val="bg1"/>
                  </a:solidFill>
                </a:ln>
              </a:rPr>
              <a:t>По роду деятельности специальность близка к таким профессиям, как бухгалтер, финансист, менеджер, </a:t>
            </a:r>
            <a:r>
              <a:rPr lang="ru-RU" b="1" i="1" dirty="0" err="1" smtClean="0">
                <a:ln>
                  <a:solidFill>
                    <a:schemeClr val="bg1"/>
                  </a:solidFill>
                </a:ln>
              </a:rPr>
              <a:t>маркетолог</a:t>
            </a:r>
            <a:r>
              <a:rPr lang="ru-RU" b="1" i="1" dirty="0" smtClean="0">
                <a:ln>
                  <a:solidFill>
                    <a:schemeClr val="bg1"/>
                  </a:solidFill>
                </a:ln>
              </a:rPr>
              <a:t>. </a:t>
            </a:r>
          </a:p>
          <a:p>
            <a:pPr fontAlgn="base">
              <a:buNone/>
            </a:pPr>
            <a:r>
              <a:rPr lang="ru-RU" b="1" i="1" dirty="0" smtClean="0">
                <a:ln>
                  <a:solidFill>
                    <a:schemeClr val="bg1"/>
                  </a:solidFill>
                </a:ln>
              </a:rPr>
              <a:t>Экономисты востребованы во всех структурах, где необходимо рассчитать, спланировать и осуществить контроль движения финансовых потоков, проанализировать итоги финансовой деятельности предприятия, и определить рентабельность.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Что должен знать экономист?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>
            <a:normAutofit/>
          </a:bodyPr>
          <a:lstStyle/>
          <a:p>
            <a:pPr fontAlgn="base">
              <a:buNone/>
            </a:pPr>
            <a:endParaRPr lang="ru-RU" dirty="0" smtClean="0"/>
          </a:p>
          <a:p>
            <a:pPr fontAlgn="base"/>
            <a:r>
              <a:rPr lang="ru-RU" b="1" i="1" dirty="0" smtClean="0"/>
              <a:t>Экономист, помимо прямых обязанностей, должен знать нормативную базу по анализу экономической деятельности, учету и аудиту, а также по статистическому планированию предприятия.</a:t>
            </a:r>
          </a:p>
          <a:p>
            <a:pPr fontAlgn="base"/>
            <a:r>
              <a:rPr lang="ru-RU" b="1" i="1" dirty="0" smtClean="0"/>
              <a:t>Нельзя быть хорошим специалистом, не зная планово-учетной документации, методов экономического анализа, организации оперативного учета и статистического учета показателей.</a:t>
            </a:r>
          </a:p>
          <a:p>
            <a:pPr fontAlgn="base"/>
            <a:r>
              <a:rPr lang="ru-RU" b="1" i="1" dirty="0" smtClean="0"/>
              <a:t>Хороший экономист просто обязан знать технологию производства и рыночные методы хозяйствования.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-285776"/>
            <a:ext cx="9144000" cy="1857356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Обязанности экономиста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 fontScale="77500" lnSpcReduction="20000"/>
          </a:bodyPr>
          <a:lstStyle/>
          <a:p>
            <a:pPr fontAlgn="base">
              <a:buNone/>
            </a:pPr>
            <a:endParaRPr lang="ru-RU" b="1" dirty="0" smtClean="0"/>
          </a:p>
          <a:p>
            <a:pPr fontAlgn="base">
              <a:buNone/>
            </a:pPr>
            <a:r>
              <a:rPr lang="ru-RU" b="1" i="1" dirty="0" smtClean="0"/>
              <a:t>		Разработка </a:t>
            </a:r>
            <a:r>
              <a:rPr lang="ru-RU" b="1" i="1" dirty="0" smtClean="0"/>
              <a:t>и координирование выполнения </a:t>
            </a:r>
          </a:p>
          <a:p>
            <a:pPr fontAlgn="base">
              <a:buNone/>
            </a:pPr>
            <a:r>
              <a:rPr lang="ru-RU" b="1" i="1" dirty="0" smtClean="0"/>
              <a:t>плановых задач на основе статистических </a:t>
            </a:r>
          </a:p>
          <a:p>
            <a:pPr fontAlgn="base">
              <a:buNone/>
            </a:pPr>
            <a:r>
              <a:rPr lang="ru-RU" b="1" i="1" dirty="0" smtClean="0"/>
              <a:t>данных – главная функция экономиста. </a:t>
            </a:r>
            <a:endParaRPr lang="ru-RU" b="1" i="1" dirty="0" smtClean="0"/>
          </a:p>
          <a:p>
            <a:pPr fontAlgn="base">
              <a:buNone/>
            </a:pPr>
            <a:r>
              <a:rPr lang="ru-RU" b="1" i="1" dirty="0" smtClean="0"/>
              <a:t>		В </a:t>
            </a:r>
            <a:r>
              <a:rPr lang="ru-RU" b="1" i="1" dirty="0" smtClean="0"/>
              <a:t>задачу экономиста входит осуществление экономической деятельности, направленной на повышение эффективности работы предприятия и его рентабельности, достижение высоких результатов при оптимальном использовании финансовых, трудовых и материальных ресурсов, основываясь на статистических данных всех структурных подразделений предприятия.</a:t>
            </a:r>
          </a:p>
          <a:p>
            <a:pPr fontAlgn="base">
              <a:buNone/>
            </a:pPr>
            <a:r>
              <a:rPr lang="ru-RU" b="1" i="1" dirty="0" smtClean="0"/>
              <a:t>		В </a:t>
            </a:r>
            <a:r>
              <a:rPr lang="ru-RU" b="1" i="1" dirty="0" smtClean="0"/>
              <a:t>обязанности экономиста входит:</a:t>
            </a:r>
          </a:p>
          <a:p>
            <a:pPr lvl="0" fontAlgn="base"/>
            <a:r>
              <a:rPr lang="ru-RU" b="1" i="1" dirty="0" smtClean="0"/>
              <a:t>расчет материальных, финансовых и трудовых затрат, необходимых для производства и реализации продукции;</a:t>
            </a:r>
          </a:p>
          <a:p>
            <a:pPr lvl="0" fontAlgn="base"/>
            <a:r>
              <a:rPr lang="ru-RU" b="1" i="1" dirty="0" smtClean="0"/>
              <a:t>определение эффективности трудовой и производственной деятельности;</a:t>
            </a:r>
          </a:p>
          <a:p>
            <a:pPr lvl="0" fontAlgn="base"/>
            <a:r>
              <a:rPr lang="ru-RU" b="1" i="1" dirty="0" smtClean="0"/>
              <a:t>ведение учета всех показателей по результатам финансово-экономической деятельности организации или предприятия;</a:t>
            </a:r>
          </a:p>
          <a:p>
            <a:pPr lvl="0" fontAlgn="base"/>
            <a:r>
              <a:rPr lang="ru-RU" b="1" i="1" dirty="0" smtClean="0"/>
              <a:t>ведение периодической отчетности, формирование, ведение и сохранение базы данных экономической информации, внесение в базу изменений, возникающих в процессе обработки данных.</a:t>
            </a:r>
          </a:p>
          <a:p>
            <a:endParaRPr lang="ru-RU" dirty="0"/>
          </a:p>
        </p:txBody>
      </p:sp>
      <p:pic>
        <p:nvPicPr>
          <p:cNvPr id="4" name="Рисунок 3" descr="89_f_6_buhgalter-ekonomi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75444" y="116632"/>
            <a:ext cx="2460097" cy="18002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1044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92213" y="134632"/>
            <a:ext cx="2472276" cy="185420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84584" y="692696"/>
            <a:ext cx="8604448" cy="102635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Информатика</a:t>
            </a:r>
            <a:br>
              <a:rPr lang="ru-RU" sz="4000" b="1" dirty="0" smtClean="0">
                <a:solidFill>
                  <a:schemeClr val="tx1"/>
                </a:solidFill>
              </a:rPr>
            </a:br>
            <a:r>
              <a:rPr lang="ru-RU" sz="4000" b="1" dirty="0" smtClean="0">
                <a:solidFill>
                  <a:schemeClr val="tx1"/>
                </a:solidFill>
              </a:rPr>
              <a:t> в жизни экономиста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76872"/>
            <a:ext cx="9144000" cy="41434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i="1" dirty="0" smtClean="0"/>
              <a:t>Деятельность любого специалиста работающего в экономической сфере требует, прежде всего, умения автоматизировать процессы обработки информации. И эта автоматизация должна происходить в доступной для него среде. Существует множество программных продуктов для финансистов с разной специализацией: для бухгалтеров, менеджеров, работников кредитных учреждений и других профессионалов. В большинстве все эти программы есть ничто иное, как, хорошо модернизированные </a:t>
            </a:r>
            <a:r>
              <a:rPr lang="ru-RU" sz="2400" b="1" i="1" u="sng" dirty="0" smtClean="0"/>
              <a:t>электронные таблицы</a:t>
            </a:r>
            <a:r>
              <a:rPr lang="ru-RU" sz="2400" b="1" i="1" dirty="0" smtClean="0"/>
              <a:t>.</a:t>
            </a:r>
            <a:endParaRPr lang="ru-RU" sz="24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i="1" dirty="0" smtClean="0"/>
              <a:t>В большинстве случаев комплексное решение любых экономических задач/расчетов/анализов дает  приложение </a:t>
            </a:r>
            <a:r>
              <a:rPr lang="ru-RU" sz="2400" b="1" i="1" dirty="0" err="1" smtClean="0"/>
              <a:t>Microsoft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Excel</a:t>
            </a:r>
            <a:r>
              <a:rPr lang="ru-RU" sz="2400" b="1" i="1" dirty="0" smtClean="0"/>
              <a:t>.</a:t>
            </a:r>
            <a:br>
              <a:rPr lang="ru-RU" sz="2400" b="1" i="1" dirty="0" smtClean="0"/>
            </a:br>
            <a:r>
              <a:rPr lang="ru-RU" sz="2400" b="1" i="1" dirty="0" smtClean="0"/>
              <a:t>MS </a:t>
            </a:r>
            <a:r>
              <a:rPr lang="ru-RU" sz="2400" b="1" i="1" dirty="0" err="1" smtClean="0"/>
              <a:t>Excel</a:t>
            </a:r>
            <a:r>
              <a:rPr lang="ru-RU" sz="2400" b="1" i="1" dirty="0" smtClean="0"/>
              <a:t> – является наиболее популярным вариантом электронных таблицам  сегодня и представляет собой инструментальное средство высокого уровня, позволяющее решать далеко не тривиальные задачи, понятными и доступными методами, обеспечивающими автоматизацию самых разных аспектов экономики: бухгалтерия, финансовый учет и анализ, подготовка документов в различные инстанции, планирование и оценки деятельности предприятия и многое другое.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-428652"/>
            <a:ext cx="9144000" cy="15001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/>
            </a:r>
            <a:br>
              <a:rPr lang="ru-RU" sz="4000" b="1" dirty="0" smtClean="0">
                <a:solidFill>
                  <a:schemeClr val="tx1"/>
                </a:solidFill>
              </a:rPr>
            </a:br>
            <a:r>
              <a:rPr lang="ru-RU" sz="4000" b="1" dirty="0" smtClean="0">
                <a:solidFill>
                  <a:schemeClr val="tx1"/>
                </a:solidFill>
              </a:rPr>
              <a:t>Информатика </a:t>
            </a:r>
            <a:br>
              <a:rPr lang="ru-RU" sz="4000" b="1" dirty="0" smtClean="0">
                <a:solidFill>
                  <a:schemeClr val="tx1"/>
                </a:solidFill>
              </a:rPr>
            </a:br>
            <a:r>
              <a:rPr lang="ru-RU" sz="4000" b="1" dirty="0" smtClean="0">
                <a:solidFill>
                  <a:schemeClr val="tx1"/>
                </a:solidFill>
              </a:rPr>
              <a:t>в жизни экономиста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endParaRPr lang="ru-RU" sz="4700" b="1" dirty="0" smtClean="0"/>
          </a:p>
          <a:p>
            <a:pPr algn="ctr">
              <a:buNone/>
            </a:pPr>
            <a:r>
              <a:rPr lang="ru-RU" sz="4700" b="1" dirty="0" smtClean="0">
                <a:latin typeface="+mj-lt"/>
              </a:rPr>
              <a:t>В настоящее время для грамотного экономиста  актуальны умения:</a:t>
            </a:r>
          </a:p>
          <a:p>
            <a:endParaRPr lang="ru-RU" b="1" i="1" dirty="0" smtClean="0"/>
          </a:p>
          <a:p>
            <a:pPr lvl="0"/>
            <a:r>
              <a:rPr lang="ru-RU" b="1" i="1" dirty="0" smtClean="0"/>
              <a:t>Выбирать методы для решения конкретной экономической задачи;</a:t>
            </a:r>
          </a:p>
          <a:p>
            <a:pPr lvl="0"/>
            <a:r>
              <a:rPr lang="ru-RU" b="1" i="1" dirty="0" smtClean="0"/>
              <a:t>Составлять алгоритмы решения задач экономической сфере;</a:t>
            </a:r>
          </a:p>
          <a:p>
            <a:pPr lvl="0"/>
            <a:r>
              <a:rPr lang="ru-RU" b="1" i="1" dirty="0" smtClean="0"/>
              <a:t>Выполнять экономические расчеты в MS </a:t>
            </a:r>
            <a:r>
              <a:rPr lang="ru-RU" b="1" i="1" dirty="0" err="1" smtClean="0"/>
              <a:t>Excel</a:t>
            </a:r>
            <a:r>
              <a:rPr lang="ru-RU" b="1" i="1" dirty="0" smtClean="0"/>
              <a:t>;</a:t>
            </a:r>
          </a:p>
          <a:p>
            <a:pPr lvl="0"/>
            <a:r>
              <a:rPr lang="ru-RU" b="1" i="1" dirty="0" smtClean="0"/>
              <a:t>Использовать финансовые функции для финансовых расчетов;</a:t>
            </a:r>
          </a:p>
          <a:p>
            <a:pPr lvl="0"/>
            <a:r>
              <a:rPr lang="ru-RU" b="1" i="1" dirty="0" smtClean="0"/>
              <a:t>Осуществлять сортировку, фильтрацию, подведение итогов и сводные отчеты в базах данных, организованных на основе списков в MS </a:t>
            </a:r>
            <a:r>
              <a:rPr lang="ru-RU" b="1" i="1" dirty="0" err="1" smtClean="0"/>
              <a:t>Ecxel</a:t>
            </a:r>
            <a:r>
              <a:rPr lang="ru-RU" b="1" i="1" dirty="0" smtClean="0"/>
              <a:t>;</a:t>
            </a:r>
          </a:p>
          <a:p>
            <a:pPr lvl="0"/>
            <a:r>
              <a:rPr lang="ru-RU" b="1" i="1" dirty="0" smtClean="0"/>
              <a:t>Подбирать вид графического отображения экономической информации в зависимости от ее характера;</a:t>
            </a:r>
          </a:p>
          <a:p>
            <a:pPr lvl="0"/>
            <a:r>
              <a:rPr lang="ru-RU" b="1" i="1" dirty="0" smtClean="0"/>
              <a:t>Применять графические методы прогнозирования MS </a:t>
            </a:r>
            <a:r>
              <a:rPr lang="ru-RU" b="1" i="1" dirty="0" err="1" smtClean="0"/>
              <a:t>Excel</a:t>
            </a:r>
            <a:r>
              <a:rPr lang="ru-RU" b="1" i="1" dirty="0" smtClean="0"/>
              <a:t> для принятия экономически обоснованных решений;</a:t>
            </a:r>
          </a:p>
          <a:p>
            <a:pPr lvl="0"/>
            <a:r>
              <a:rPr lang="ru-RU" b="1" i="1" dirty="0" smtClean="0"/>
              <a:t>Решать экономические задачи оптимизации с помощью MS </a:t>
            </a:r>
            <a:r>
              <a:rPr lang="ru-RU" b="1" i="1" dirty="0" err="1" smtClean="0"/>
              <a:t>Excel</a:t>
            </a:r>
            <a:r>
              <a:rPr lang="ru-RU" b="1" i="1" dirty="0" smtClean="0"/>
              <a:t>;</a:t>
            </a:r>
          </a:p>
          <a:p>
            <a:pPr lvl="0"/>
            <a:r>
              <a:rPr lang="ru-RU" b="1" i="1" dirty="0" smtClean="0"/>
              <a:t>Грамотно трактовать полученный с помощью MS </a:t>
            </a:r>
            <a:r>
              <a:rPr lang="ru-RU" b="1" i="1" dirty="0" err="1" smtClean="0"/>
              <a:t>Excel</a:t>
            </a:r>
            <a:r>
              <a:rPr lang="ru-RU" b="1" i="1" dirty="0" smtClean="0"/>
              <a:t> результат.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7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В настоящее время для грамотного экономиста  актуальны навыки: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b="1" i="1" dirty="0" smtClean="0"/>
          </a:p>
          <a:p>
            <a:pPr lvl="0"/>
            <a:r>
              <a:rPr lang="ru-RU" b="1" i="1" dirty="0" smtClean="0"/>
              <a:t>Использования MS </a:t>
            </a:r>
            <a:r>
              <a:rPr lang="ru-RU" b="1" i="1" dirty="0" err="1" smtClean="0"/>
              <a:t>Excel</a:t>
            </a:r>
            <a:r>
              <a:rPr lang="ru-RU" b="1" i="1" dirty="0" smtClean="0"/>
              <a:t> для работы с экономической информацией;</a:t>
            </a:r>
          </a:p>
          <a:p>
            <a:pPr lvl="0"/>
            <a:r>
              <a:rPr lang="ru-RU" b="1" i="1" dirty="0" smtClean="0"/>
              <a:t>Создания алгоритмов экономических расчетов;</a:t>
            </a:r>
          </a:p>
          <a:p>
            <a:pPr lvl="0"/>
            <a:r>
              <a:rPr lang="ru-RU" b="1" i="1" dirty="0" smtClean="0"/>
              <a:t>Осуществления экономических расчетов с помощью MS </a:t>
            </a:r>
            <a:r>
              <a:rPr lang="ru-RU" b="1" i="1" dirty="0" err="1" smtClean="0"/>
              <a:t>Excel</a:t>
            </a:r>
            <a:r>
              <a:rPr lang="ru-RU" b="1" i="1" dirty="0" smtClean="0"/>
              <a:t>;</a:t>
            </a:r>
          </a:p>
          <a:p>
            <a:pPr lvl="0"/>
            <a:r>
              <a:rPr lang="ru-RU" b="1" i="1" dirty="0" smtClean="0"/>
              <a:t>Проведения основных операций с базами данных в MS </a:t>
            </a:r>
            <a:r>
              <a:rPr lang="ru-RU" b="1" i="1" dirty="0" err="1" smtClean="0"/>
              <a:t>Excel</a:t>
            </a:r>
            <a:r>
              <a:rPr lang="ru-RU" b="1" i="1" dirty="0" smtClean="0"/>
              <a:t>;</a:t>
            </a:r>
          </a:p>
          <a:p>
            <a:pPr lvl="0"/>
            <a:r>
              <a:rPr lang="ru-RU" b="1" i="1" dirty="0" smtClean="0"/>
              <a:t>Применения метода графического прогнозирования средствами MS </a:t>
            </a:r>
            <a:r>
              <a:rPr lang="ru-RU" b="1" i="1" dirty="0" err="1" smtClean="0"/>
              <a:t>Excel</a:t>
            </a:r>
            <a:r>
              <a:rPr lang="ru-RU" b="1" i="1" dirty="0" smtClean="0"/>
              <a:t> для экономических процессов;</a:t>
            </a:r>
          </a:p>
          <a:p>
            <a:pPr lvl="0"/>
            <a:r>
              <a:rPr lang="ru-RU" b="1" i="1" dirty="0" smtClean="0"/>
              <a:t>Решения оптимизационных задач </a:t>
            </a:r>
          </a:p>
          <a:p>
            <a:pPr lvl="0">
              <a:buNone/>
            </a:pPr>
            <a:r>
              <a:rPr lang="ru-RU" b="1" i="1" dirty="0" smtClean="0"/>
              <a:t>экономики с помощью MS </a:t>
            </a:r>
            <a:r>
              <a:rPr lang="ru-RU" b="1" i="1" dirty="0" err="1" smtClean="0"/>
              <a:t>Excel</a:t>
            </a:r>
            <a:r>
              <a:rPr lang="ru-RU" b="1" i="1" dirty="0" smtClean="0"/>
              <a:t>;</a:t>
            </a:r>
          </a:p>
          <a:p>
            <a:pPr lvl="0"/>
            <a:r>
              <a:rPr lang="ru-RU" b="1" i="1" dirty="0" smtClean="0"/>
              <a:t>Проведения виртуальных</a:t>
            </a:r>
          </a:p>
          <a:p>
            <a:pPr lvl="0">
              <a:buNone/>
            </a:pPr>
            <a:r>
              <a:rPr lang="ru-RU" b="1" i="1" dirty="0" smtClean="0"/>
              <a:t> экономических экспериментов</a:t>
            </a:r>
          </a:p>
          <a:p>
            <a:pPr lvl="0">
              <a:buNone/>
            </a:pPr>
            <a:r>
              <a:rPr lang="ru-RU" b="1" i="1" dirty="0" smtClean="0"/>
              <a:t> и анализа полученных в MS </a:t>
            </a:r>
            <a:r>
              <a:rPr lang="ru-RU" b="1" i="1" dirty="0" err="1" smtClean="0"/>
              <a:t>Excel</a:t>
            </a:r>
            <a:r>
              <a:rPr lang="ru-RU" b="1" i="1" dirty="0" smtClean="0"/>
              <a:t> </a:t>
            </a:r>
          </a:p>
          <a:p>
            <a:pPr lvl="0">
              <a:buNone/>
            </a:pPr>
            <a:r>
              <a:rPr lang="ru-RU" b="1" i="1" dirty="0" smtClean="0"/>
              <a:t>результатов.</a:t>
            </a:r>
          </a:p>
          <a:p>
            <a:endParaRPr lang="ru-RU" dirty="0"/>
          </a:p>
        </p:txBody>
      </p:sp>
      <p:pic>
        <p:nvPicPr>
          <p:cNvPr id="4" name="Рисунок 3" descr="2420588_3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4780487"/>
            <a:ext cx="2397646" cy="180166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14298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Плюсы и минусы профессии</a:t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94645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900" b="1" i="1" dirty="0" smtClean="0"/>
              <a:t>	Плюсы </a:t>
            </a:r>
            <a:r>
              <a:rPr lang="ru-RU" sz="2900" b="1" i="1" dirty="0" smtClean="0"/>
              <a:t>профессии: </a:t>
            </a:r>
            <a:r>
              <a:rPr lang="ru-RU" sz="2900" i="1" dirty="0" smtClean="0"/>
              <a:t>Профессия «экономист» обладает высоким спросом на рынке труда. Универсальность профессии позволяет найти работу в любой сфере экономики. Обладая специальными экономическими знаниями, можно смело открыть собственный бизнес, не рискуя стать убыточным.</a:t>
            </a:r>
            <a:r>
              <a:rPr lang="ru-RU" sz="2900" b="1" i="1" dirty="0" smtClean="0"/>
              <a:t/>
            </a:r>
            <a:br>
              <a:rPr lang="ru-RU" sz="2900" b="1" i="1" dirty="0" smtClean="0"/>
            </a:br>
            <a:r>
              <a:rPr lang="ru-RU" sz="2900" b="1" i="1" dirty="0" smtClean="0"/>
              <a:t>Минусы профессии: </a:t>
            </a:r>
            <a:r>
              <a:rPr lang="ru-RU" sz="2900" i="1" dirty="0" smtClean="0"/>
              <a:t>Высокая ответственность: от работы экономиста зависит успех предприятия. Довольно большая конкуренция на рынке труда из-за переизбытка специалистов. Кропотливая работа с цифрами.</a:t>
            </a:r>
          </a:p>
          <a:p>
            <a:pPr>
              <a:buNone/>
            </a:pPr>
            <a:r>
              <a:rPr lang="ru-RU" sz="2900" b="1" i="1" dirty="0" smtClean="0"/>
              <a:t>	Профессия </a:t>
            </a:r>
            <a:r>
              <a:rPr lang="ru-RU" sz="2900" b="1" i="1" dirty="0" smtClean="0"/>
              <a:t>«экономист» востребована практически во всех сферах:</a:t>
            </a:r>
          </a:p>
          <a:p>
            <a:pPr lvl="0"/>
            <a:r>
              <a:rPr lang="ru-RU" sz="2900" i="1" dirty="0" smtClean="0"/>
              <a:t>Государственные учреждения, занимающиеся экономическими проблемами (Министерство финансов, Центральный банк);</a:t>
            </a:r>
          </a:p>
          <a:p>
            <a:pPr lvl="0"/>
            <a:r>
              <a:rPr lang="ru-RU" sz="2900" i="1" dirty="0" smtClean="0"/>
              <a:t>предприятия промышленной, аграрной отрасли;</a:t>
            </a:r>
          </a:p>
          <a:p>
            <a:pPr lvl="0"/>
            <a:r>
              <a:rPr lang="ru-RU" sz="2900" i="1" dirty="0" smtClean="0"/>
              <a:t>образовательные учреждения (преподавательская деятельность);</a:t>
            </a:r>
          </a:p>
          <a:p>
            <a:pPr lvl="0"/>
            <a:r>
              <a:rPr lang="ru-RU" sz="2900" i="1" dirty="0" smtClean="0"/>
              <a:t>Гостиничный и ресторанный бизнес;</a:t>
            </a:r>
          </a:p>
          <a:p>
            <a:pPr lvl="0"/>
            <a:r>
              <a:rPr lang="ru-RU" sz="2900" i="1" dirty="0" smtClean="0"/>
              <a:t>организации и предприятия малого, среднего и крупного бизнеса;</a:t>
            </a:r>
          </a:p>
          <a:p>
            <a:pPr lvl="0"/>
            <a:r>
              <a:rPr lang="ru-RU" sz="2900" i="1" dirty="0" smtClean="0"/>
              <a:t>финансовые организации (банки, налоговые инспекции, пенсионные фонды, страховые агентства); </a:t>
            </a:r>
          </a:p>
          <a:p>
            <a:pPr lvl="0"/>
            <a:r>
              <a:rPr lang="ru-RU" sz="2900" i="1" dirty="0" smtClean="0"/>
              <a:t>научно-исследовательские институты, Академия наук.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139</TotalTime>
  <Words>442</Words>
  <Application>Microsoft Office PowerPoint</Application>
  <PresentationFormat>Экран (4:3)</PresentationFormat>
  <Paragraphs>101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Осознанный выбор профессии. Экономист</vt:lpstr>
      <vt:lpstr>Кто такие экономисты? </vt:lpstr>
      <vt:lpstr>Что должен знать экономист? </vt:lpstr>
      <vt:lpstr>Обязанности экономиста </vt:lpstr>
      <vt:lpstr>Информатика  в жизни экономиста</vt:lpstr>
      <vt:lpstr> Информатика  в жизни экономиста</vt:lpstr>
      <vt:lpstr>Слайд 7</vt:lpstr>
      <vt:lpstr>В настоящее время для грамотного экономиста  актуальны навыки: </vt:lpstr>
      <vt:lpstr>Плюсы и минусы профессии  </vt:lpstr>
      <vt:lpstr>Важные качества </vt:lpstr>
      <vt:lpstr>Где учат </vt:lpstr>
      <vt:lpstr>Оплата труда. Ступеньки карьеры и перспективы </vt:lpstr>
      <vt:lpstr>Какие есть еще профессии связанные с экономикой </vt:lpstr>
      <vt:lpstr>Выдающиеся русские экономисты</vt:lpstr>
      <vt:lpstr>Слайд 15</vt:lpstr>
    </vt:vector>
  </TitlesOfParts>
  <Company>гимназия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Экономика</dc:title>
  <dc:creator>Ученик</dc:creator>
  <cp:lastModifiedBy>Надежда</cp:lastModifiedBy>
  <cp:revision>17</cp:revision>
  <dcterms:created xsi:type="dcterms:W3CDTF">2014-08-07T17:48:52Z</dcterms:created>
  <dcterms:modified xsi:type="dcterms:W3CDTF">2014-12-13T07:46:30Z</dcterms:modified>
</cp:coreProperties>
</file>