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4"/>
  </p:notesMasterIdLst>
  <p:sldIdLst>
    <p:sldId id="258" r:id="rId2"/>
    <p:sldId id="256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44FEC-1B50-4A58-99F2-5B38AB91DDAF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2F545-6CBF-4AB2-8C51-A43B84EE24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2F545-6CBF-4AB2-8C51-A43B84EE240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BAFB7D-CF95-4DA0-BB24-12C2FFED023C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048AAC9-7854-485E-B407-10BB347FBB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perucheba.ru/universities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F%D0%B7%D1%8B%D0%BA%D0%B8_%D0%BC%D0%B8%D1%80%D0%B0" TargetMode="External"/><Relationship Id="rId2" Type="http://schemas.openxmlformats.org/officeDocument/2006/relationships/hyperlink" Target="https://ru.wikipedia.org/wiki/%D0%9D%D0%B0%D1%83%D0%BA%D0%B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Андреева Анна</a:t>
            </a:r>
            <a:r>
              <a:rPr lang="ru-RU" smtClean="0"/>
              <a:t/>
            </a:r>
            <a:br>
              <a:rPr lang="ru-RU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Работа по теме: «Лингвистика»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8586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Образование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2643182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преподавательская подготовка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00364" y="3786190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теория и практика перевода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14124" y="2643182"/>
            <a:ext cx="4029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общественные коммуникации</a:t>
            </a:r>
          </a:p>
        </p:txBody>
      </p:sp>
      <p:cxnSp>
        <p:nvCxnSpPr>
          <p:cNvPr id="9" name="Прямая со стрелкой 8"/>
          <p:cNvCxnSpPr>
            <a:endCxn id="5" idx="0"/>
          </p:cNvCxnSpPr>
          <p:nvPr/>
        </p:nvCxnSpPr>
        <p:spPr>
          <a:xfrm rot="10800000" flipV="1">
            <a:off x="1785918" y="1928802"/>
            <a:ext cx="185738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2"/>
          </p:cNvCxnSpPr>
          <p:nvPr/>
        </p:nvCxnSpPr>
        <p:spPr>
          <a:xfrm rot="5400000">
            <a:off x="3614223" y="2828412"/>
            <a:ext cx="191555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7" idx="0"/>
          </p:cNvCxnSpPr>
          <p:nvPr/>
        </p:nvCxnSpPr>
        <p:spPr>
          <a:xfrm>
            <a:off x="5357818" y="1928802"/>
            <a:ext cx="1771244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Образование</a:t>
            </a:r>
          </a:p>
          <a:p>
            <a:endParaRPr lang="ru-RU" dirty="0" smtClean="0"/>
          </a:p>
          <a:p>
            <a:r>
              <a:rPr lang="ru-RU" dirty="0" smtClean="0"/>
              <a:t>Профессиональных лингвистов готовят на филологических (либо специализированных лингвистических) факультетах </a:t>
            </a:r>
            <a:r>
              <a:rPr lang="ru-RU" dirty="0" smtClean="0">
                <a:hlinkClick r:id="rId2"/>
              </a:rPr>
              <a:t>вузов</a:t>
            </a:r>
            <a:r>
              <a:rPr lang="ru-RU" dirty="0" smtClean="0"/>
              <a:t>.                                       </a:t>
            </a:r>
          </a:p>
          <a:p>
            <a:r>
              <a:rPr lang="ru-RU" dirty="0" smtClean="0"/>
              <a:t>Московский государственный лингвистический университет</a:t>
            </a:r>
          </a:p>
          <a:p>
            <a:r>
              <a:rPr lang="ru-RU" dirty="0" smtClean="0"/>
              <a:t>Институт иностранных языков Российского Университета Дружбы Народов    </a:t>
            </a:r>
          </a:p>
          <a:p>
            <a:r>
              <a:rPr lang="ru-RU" dirty="0" smtClean="0"/>
              <a:t>Московский государственный университет им. М.В. Ломоносова. Факультет иностранных языков и </a:t>
            </a:r>
            <a:r>
              <a:rPr lang="ru-RU" dirty="0" err="1" smtClean="0"/>
              <a:t>регионоведения</a:t>
            </a:r>
            <a:r>
              <a:rPr lang="ru-RU" dirty="0" smtClean="0"/>
              <a:t>  </a:t>
            </a:r>
          </a:p>
          <a:p>
            <a:r>
              <a:rPr lang="ru-RU" dirty="0" smtClean="0"/>
              <a:t>Московский государственный гуманитарный университет им. М.А. Шолохова</a:t>
            </a:r>
          </a:p>
          <a:p>
            <a:r>
              <a:rPr lang="ru-RU" dirty="0" smtClean="0"/>
              <a:t>Российский государственный гуманитарный университет</a:t>
            </a:r>
          </a:p>
          <a:p>
            <a:r>
              <a:rPr lang="ru-RU" dirty="0" smtClean="0"/>
              <a:t>Московский педагогический государственный университет</a:t>
            </a:r>
          </a:p>
          <a:p>
            <a:r>
              <a:rPr lang="ru-RU" dirty="0" smtClean="0"/>
              <a:t>Институт гуманитарного образования и информационных технологий</a:t>
            </a:r>
          </a:p>
          <a:p>
            <a:r>
              <a:rPr lang="ru-RU" dirty="0" smtClean="0"/>
              <a:t>Институт мировой экономики и информатизации</a:t>
            </a:r>
          </a:p>
          <a:p>
            <a:r>
              <a:rPr lang="ru-RU" dirty="0" smtClean="0"/>
              <a:t>Институт языков и культур им. Льва Толстого</a:t>
            </a:r>
          </a:p>
          <a:p>
            <a:r>
              <a:rPr lang="ru-RU" dirty="0" smtClean="0"/>
              <a:t>Международный независимый эколого-политологический университет (Академия МНЭПУ)</a:t>
            </a:r>
          </a:p>
          <a:p>
            <a:r>
              <a:rPr lang="ru-RU" dirty="0" smtClean="0"/>
              <a:t>Московский институт государственного управления и права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Мы смоделировали профессию лингвиста, показали ее положительные и отрицательные стороны. Используя нашу модель, человек может понять суть этой работы.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dirty="0" err="1" smtClean="0"/>
              <a:t>Лингви́стика</a:t>
            </a:r>
            <a:r>
              <a:rPr lang="ru-RU" sz="2800" dirty="0" smtClean="0"/>
              <a:t> (</a:t>
            </a:r>
            <a:r>
              <a:rPr lang="ru-RU" sz="2800" dirty="0" err="1" smtClean="0"/>
              <a:t>языкозна́ние</a:t>
            </a:r>
            <a:r>
              <a:rPr lang="ru-RU" sz="2800" dirty="0" smtClean="0"/>
              <a:t>, </a:t>
            </a:r>
            <a:r>
              <a:rPr lang="ru-RU" sz="2800" dirty="0" err="1" smtClean="0"/>
              <a:t>языкове́дение</a:t>
            </a:r>
            <a:r>
              <a:rPr lang="ru-RU" sz="2800" dirty="0" smtClean="0"/>
              <a:t>) — </a:t>
            </a:r>
            <a:r>
              <a:rPr lang="ru-RU" sz="2800" dirty="0" smtClean="0">
                <a:solidFill>
                  <a:schemeClr val="accent5"/>
                </a:solidFill>
                <a:hlinkClick r:id="rId2" tooltip="Наука"/>
              </a:rPr>
              <a:t>наука</a:t>
            </a:r>
            <a:r>
              <a:rPr lang="ru-RU" sz="2800" dirty="0" smtClean="0"/>
              <a:t> о естественном человеческом </a:t>
            </a:r>
            <a:r>
              <a:rPr lang="ru-RU" sz="2800" dirty="0" smtClean="0">
                <a:solidFill>
                  <a:srgbClr val="00B0F0"/>
                </a:solidFill>
              </a:rPr>
              <a:t>языке</a:t>
            </a:r>
            <a:r>
              <a:rPr lang="ru-RU" sz="2800" dirty="0" smtClean="0">
                <a:solidFill>
                  <a:schemeClr val="accent5"/>
                </a:solidFill>
              </a:rPr>
              <a:t> </a:t>
            </a:r>
            <a:r>
              <a:rPr lang="ru-RU" sz="2800" dirty="0" smtClean="0"/>
              <a:t>вообще и обо всех </a:t>
            </a:r>
            <a:r>
              <a:rPr lang="ru-RU" sz="2800" dirty="0" smtClean="0">
                <a:hlinkClick r:id="rId3" tooltip="Языки мира"/>
              </a:rPr>
              <a:t>языках мира</a:t>
            </a:r>
            <a:r>
              <a:rPr lang="ru-RU" sz="2800" dirty="0" smtClean="0"/>
              <a:t> как индивидуальных его представителях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285860"/>
            <a:ext cx="8305800" cy="1981200"/>
          </a:xfrm>
        </p:spPr>
        <p:txBody>
          <a:bodyPr/>
          <a:lstStyle/>
          <a:p>
            <a:pPr algn="r"/>
            <a:r>
              <a:rPr lang="ru-RU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>Лингвистика</a:t>
            </a:r>
            <a:br>
              <a:rPr lang="ru-RU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</a:br>
            <a:r>
              <a:rPr lang="ru-RU" dirty="0" smtClean="0"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ru-RU" dirty="0" smtClean="0">
                <a:latin typeface="Bookman Old Style" pitchFamily="18" charset="0"/>
                <a:ea typeface="Arial Unicode MS" pitchFamily="34" charset="-128"/>
                <a:cs typeface="Arial Unicode MS" pitchFamily="34" charset="-128"/>
              </a:rPr>
            </a:br>
            <a:endParaRPr lang="ru-RU" dirty="0">
              <a:latin typeface="Bookman Old Style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C:\Documents and Settings\Ученик\Рабочий стол\untitled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500042"/>
            <a:ext cx="2597140" cy="2751045"/>
          </a:xfrm>
          <a:prstGeom prst="rect">
            <a:avLst/>
          </a:prstGeom>
          <a:noFill/>
          <a:effectLst>
            <a:softEdge rad="127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725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2175" indent="-892175"/>
            <a:r>
              <a:rPr lang="ru-RU" sz="2800" b="1" dirty="0" smtClean="0"/>
              <a:t>Лингвист (языковед)</a:t>
            </a:r>
            <a:r>
              <a:rPr lang="ru-RU" sz="2600" dirty="0" smtClean="0"/>
              <a:t> — это специалист по лингвистике (языкознанию, языковедению), предметом исследования которого являются история образования и развития языков, их структура и характерные особенности. 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914406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Классификация лингвистов:</a:t>
            </a:r>
          </a:p>
          <a:p>
            <a:endParaRPr lang="ru-RU" sz="2000" dirty="0" smtClean="0"/>
          </a:p>
          <a:p>
            <a:r>
              <a:rPr lang="ru-RU" sz="2000" u="sng" dirty="0" smtClean="0"/>
              <a:t>по изучаемому языку: </a:t>
            </a:r>
            <a:endParaRPr lang="ru-RU" sz="2000" dirty="0" smtClean="0"/>
          </a:p>
          <a:p>
            <a:pPr marL="365125">
              <a:buFont typeface="Arial" pitchFamily="34" charset="0"/>
              <a:buChar char="•"/>
            </a:pPr>
            <a:r>
              <a:rPr lang="ru-RU" sz="2000" dirty="0" smtClean="0"/>
              <a:t>специалисты по конкретному языку — например, русисты, англисты, </a:t>
            </a:r>
            <a:r>
              <a:rPr lang="ru-RU" sz="2000" dirty="0" err="1" smtClean="0"/>
              <a:t>татароведы</a:t>
            </a:r>
            <a:r>
              <a:rPr lang="ru-RU" sz="2000" dirty="0" smtClean="0"/>
              <a:t>, японисты, арабисты и т. д.</a:t>
            </a:r>
          </a:p>
          <a:p>
            <a:pPr marL="365125">
              <a:buFont typeface="Arial" pitchFamily="34" charset="0"/>
              <a:buChar char="•"/>
            </a:pPr>
            <a:r>
              <a:rPr lang="ru-RU" sz="2000" dirty="0" smtClean="0"/>
              <a:t>специалисты по группе языков — германисты, романисты, тюркологи, монголоведы и т. д.</a:t>
            </a:r>
          </a:p>
          <a:p>
            <a:pPr marL="365125">
              <a:buFont typeface="Arial" pitchFamily="34" charset="0"/>
              <a:buChar char="•"/>
            </a:pPr>
            <a:r>
              <a:rPr lang="ru-RU" sz="2000" dirty="0" smtClean="0"/>
              <a:t>специалисты по языкам региона — американисты, африканисты и т. д.</a:t>
            </a:r>
          </a:p>
          <a:p>
            <a:pPr>
              <a:buFont typeface="Arial" pitchFamily="34" charset="0"/>
              <a:buChar char="•"/>
            </a:pPr>
            <a:endParaRPr lang="ru-RU" sz="2000" u="sng" dirty="0" smtClean="0"/>
          </a:p>
          <a:p>
            <a:pPr>
              <a:buFont typeface="Arial" pitchFamily="34" charset="0"/>
              <a:buChar char="•"/>
            </a:pPr>
            <a:r>
              <a:rPr lang="ru-RU" sz="2000" u="sng" dirty="0" smtClean="0"/>
              <a:t>по теме или разделу лингвистики: </a:t>
            </a:r>
            <a:endParaRPr lang="ru-RU" sz="2000" dirty="0" smtClean="0"/>
          </a:p>
          <a:p>
            <a:pPr marL="365125">
              <a:buFont typeface="Arial" pitchFamily="34" charset="0"/>
              <a:buChar char="•"/>
            </a:pPr>
            <a:r>
              <a:rPr lang="ru-RU" sz="2000" dirty="0" smtClean="0"/>
              <a:t>фонетисты,</a:t>
            </a:r>
          </a:p>
          <a:p>
            <a:pPr marL="365125">
              <a:buFont typeface="Arial" pitchFamily="34" charset="0"/>
              <a:buChar char="•"/>
            </a:pPr>
            <a:r>
              <a:rPr lang="ru-RU" sz="2000" dirty="0" smtClean="0"/>
              <a:t>морфологи,</a:t>
            </a:r>
          </a:p>
          <a:p>
            <a:pPr marL="365125">
              <a:buFont typeface="Arial" pitchFamily="34" charset="0"/>
              <a:buChar char="•"/>
            </a:pPr>
            <a:r>
              <a:rPr lang="ru-RU" sz="2000" dirty="0" smtClean="0"/>
              <a:t>синтаксисты,</a:t>
            </a:r>
          </a:p>
          <a:p>
            <a:pPr marL="365125">
              <a:buFont typeface="Arial" pitchFamily="34" charset="0"/>
              <a:buChar char="•"/>
            </a:pPr>
            <a:r>
              <a:rPr lang="ru-RU" sz="2000" dirty="0" err="1" smtClean="0"/>
              <a:t>семантисты</a:t>
            </a:r>
            <a:r>
              <a:rPr lang="ru-RU" sz="2000" dirty="0" smtClean="0"/>
              <a:t> и т. д.</a:t>
            </a:r>
          </a:p>
          <a:p>
            <a:pPr marL="365125">
              <a:buFont typeface="Arial" pitchFamily="34" charset="0"/>
              <a:buChar char="•"/>
            </a:pP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u="sng" dirty="0" smtClean="0"/>
              <a:t>по теоретическому направлению:</a:t>
            </a:r>
          </a:p>
          <a:p>
            <a:pPr marL="365125">
              <a:buFont typeface="Arial" pitchFamily="34" charset="0"/>
              <a:buChar char="•"/>
            </a:pPr>
            <a:r>
              <a:rPr lang="ru-RU" sz="2000" dirty="0" smtClean="0"/>
              <a:t>формалисты</a:t>
            </a:r>
          </a:p>
          <a:p>
            <a:pPr marL="365125">
              <a:buFont typeface="Arial" pitchFamily="34" charset="0"/>
              <a:buChar char="•"/>
            </a:pPr>
            <a:r>
              <a:rPr lang="ru-RU" sz="2000" dirty="0" smtClean="0"/>
              <a:t>функционалисты</a:t>
            </a:r>
          </a:p>
          <a:p>
            <a:pPr marL="365125">
              <a:buFont typeface="Arial" pitchFamily="34" charset="0"/>
              <a:buChar char="•"/>
            </a:pPr>
            <a:r>
              <a:rPr lang="ru-RU" sz="2000" dirty="0" err="1" smtClean="0"/>
              <a:t>когнитивисты</a:t>
            </a:r>
            <a:endParaRPr lang="ru-RU" sz="2000" dirty="0" smtClean="0"/>
          </a:p>
          <a:p>
            <a:pPr marL="365125">
              <a:buFont typeface="Arial" pitchFamily="34" charset="0"/>
              <a:buChar char="•"/>
            </a:pPr>
            <a:r>
              <a:rPr lang="ru-RU" sz="2000" dirty="0" smtClean="0"/>
              <a:t>структуралисты и др.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5011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Работа лингвиста </a:t>
            </a:r>
            <a:r>
              <a:rPr lang="ru-RU" sz="2400" dirty="0" smtClean="0"/>
              <a:t>включает в себя самые разнообразные функции и зависит от места работы:</a:t>
            </a:r>
          </a:p>
          <a:p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в научно-исследовательском институте он занимается </a:t>
            </a:r>
            <a:r>
              <a:rPr lang="ru-RU" sz="2400" i="1" u="sng" dirty="0" smtClean="0"/>
              <a:t>составлением словарей, справочников,  разработкой научно-технической и специальной терминологии, совершенствованием алфавита и орфографии, научными исследованиями в области фонетики, морфологии, синтаксиса, изучением диалектов и разговорного языка и т.д.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на преподавательской работе лингвист </a:t>
            </a:r>
            <a:r>
              <a:rPr lang="ru-RU" sz="2400" i="1" u="sng" dirty="0" smtClean="0"/>
              <a:t>обучает языку учеников;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лингвисты-переводчики занимаются </a:t>
            </a:r>
            <a:r>
              <a:rPr lang="ru-RU" sz="2400" i="1" u="sng" dirty="0" smtClean="0"/>
              <a:t>непосредственно переводами – устными, синхронными, письменными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0"/>
            <a:ext cx="850112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Специфика профессии</a:t>
            </a:r>
          </a:p>
          <a:p>
            <a:endParaRPr lang="ru-RU" sz="3200" b="1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преподавательская деятельность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консультации на правах эксперта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научно-исследовательская деятельность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подготовка специализированных статей, учебников, альманахов и т.д.</a:t>
            </a:r>
          </a:p>
          <a:p>
            <a:pPr>
              <a:buFont typeface="Arial" pitchFamily="34" charset="0"/>
              <a:buChar char="•"/>
            </a:pP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содействие в создании компьютерного софта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9144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Плюсы профессии</a:t>
            </a:r>
          </a:p>
          <a:p>
            <a:endParaRPr lang="ru-RU" sz="2800" b="1" u="sng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Высокая </a:t>
            </a:r>
            <a:r>
              <a:rPr lang="ru-RU" sz="2800" dirty="0" err="1" smtClean="0"/>
              <a:t>востребованность</a:t>
            </a:r>
            <a:r>
              <a:rPr lang="ru-RU" sz="2800" dirty="0" smtClean="0"/>
              <a:t> на рынке труда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Высокая зарплата и быстрый карьерный рост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Возможность </a:t>
            </a:r>
            <a:r>
              <a:rPr lang="ru-RU" sz="2800" dirty="0" err="1" smtClean="0"/>
              <a:t>фрилансерской</a:t>
            </a:r>
            <a:r>
              <a:rPr lang="ru-RU" sz="2800" dirty="0" smtClean="0"/>
              <a:t> работы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Возможность свободного общения с людьми в путешествиях и изучения культуры других стран.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57166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/>
              <a:t>Минусы профессии</a:t>
            </a:r>
          </a:p>
          <a:p>
            <a:endParaRPr lang="ru-RU" sz="2400" b="1" u="sng" dirty="0" smtClean="0"/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Скучная работа, так как научные труды по языковедению являются просто систематизацией и переписыванием чужих идей</a:t>
            </a:r>
          </a:p>
          <a:p>
            <a:pPr marL="549275" indent="-274638">
              <a:buFont typeface="Arial" pitchFamily="34" charset="0"/>
              <a:buChar char="•"/>
            </a:pPr>
            <a:endParaRPr lang="ru-RU" sz="2400" dirty="0" smtClean="0"/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Не все лингвисты склонны к преподавательской деятельности, требующей  максимального терпения</a:t>
            </a:r>
          </a:p>
          <a:p>
            <a:pPr marL="549275" indent="-274638">
              <a:buFont typeface="Arial" pitchFamily="34" charset="0"/>
              <a:buChar char="•"/>
            </a:pPr>
            <a:endParaRPr lang="ru-RU" sz="2400" dirty="0" smtClean="0"/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Работа является очень ответственной и напряженной</a:t>
            </a:r>
          </a:p>
          <a:p>
            <a:pPr marL="549275" indent="-274638"/>
            <a:endParaRPr lang="ru-RU" sz="2400" dirty="0" smtClean="0"/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Нестабильная загрузка</a:t>
            </a:r>
          </a:p>
          <a:p>
            <a:pPr marL="549275" indent="-274638">
              <a:buFont typeface="Arial" pitchFamily="34" charset="0"/>
              <a:buChar char="•"/>
            </a:pPr>
            <a:endParaRPr lang="ru-RU" sz="2400" dirty="0" smtClean="0"/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Задержка гонораров</a:t>
            </a:r>
          </a:p>
          <a:p>
            <a:pPr marL="549275" indent="-274638">
              <a:buFont typeface="Arial" pitchFamily="34" charset="0"/>
              <a:buChar char="•"/>
            </a:pPr>
            <a:endParaRPr lang="ru-RU" sz="2400" dirty="0" smtClean="0"/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Дополнительные требования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Личные качества</a:t>
            </a:r>
          </a:p>
          <a:p>
            <a:endParaRPr lang="ru-RU" sz="3200" b="1" dirty="0" smtClean="0"/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хороший слух и память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терпение и усидчивость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внимательность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аналитические способности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организованность, самодисциплина;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стремление к профессиональному совершенству;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способность запоминать на длительный срок большие объемы информации;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хорошая зрительная память;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память на семантику (смысл) текста;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память на слова и фразы;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умение грамотно выражать свои мысли;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упорство;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усидчивость;   </a:t>
            </a:r>
          </a:p>
          <a:p>
            <a:pPr marL="549275" indent="-274638">
              <a:buFont typeface="Arial" pitchFamily="34" charset="0"/>
              <a:buChar char="•"/>
            </a:pPr>
            <a:r>
              <a:rPr lang="ru-RU" sz="2400" dirty="0" smtClean="0"/>
              <a:t>склонность к исследовательской деятельности.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59</TotalTime>
  <Words>344</Words>
  <Application>Microsoft Office PowerPoint</Application>
  <PresentationFormat>Экран (4:3)</PresentationFormat>
  <Paragraphs>100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Работа по теме: «Лингвистика»</vt:lpstr>
      <vt:lpstr>Лингвистика 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Вывод </vt:lpstr>
    </vt:vector>
  </TitlesOfParts>
  <Company>Гимназия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Лингвистика  </dc:title>
  <dc:creator>Ученик</dc:creator>
  <cp:lastModifiedBy>Завуч</cp:lastModifiedBy>
  <cp:revision>9</cp:revision>
  <dcterms:created xsi:type="dcterms:W3CDTF">2014-07-31T10:09:11Z</dcterms:created>
  <dcterms:modified xsi:type="dcterms:W3CDTF">2015-01-12T07:30:33Z</dcterms:modified>
</cp:coreProperties>
</file>